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1" r:id="rId9"/>
    <p:sldId id="260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2939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99854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8559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3985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3307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53114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99826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673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80360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1432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9001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2E52-4C65-4406-BA12-41CEB141817B}" type="datetimeFigureOut">
              <a:rPr lang="es-CO" smtClean="0"/>
              <a:t>22/05/2015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FC43-59AF-433F-9433-C69039E83C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5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0388" y="5104435"/>
            <a:ext cx="11470510" cy="1018570"/>
          </a:xfrm>
        </p:spPr>
        <p:txBody>
          <a:bodyPr>
            <a:no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Rendición Pública de Cuentas sobre Garantía de Derechos de Primera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I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nfancia, Infancia, Adolescencia y Juventud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tc350 Bd BT" panose="04030805050B02020A03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4685" y="6281574"/>
            <a:ext cx="4240192" cy="425951"/>
          </a:xfrm>
        </p:spPr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tc350 Bd BT" panose="04030805050B02020A03" pitchFamily="82" charset="0"/>
              </a:rPr>
              <a:t>Estrategia de Comunicación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xotc350 Bd BT" panose="04030805050B02020A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1"/>
          <a:stretch/>
        </p:blipFill>
        <p:spPr>
          <a:xfrm>
            <a:off x="11562" y="1"/>
            <a:ext cx="5370653" cy="50118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>
          <a:xfrm>
            <a:off x="5382215" y="0"/>
            <a:ext cx="5370653" cy="49886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7" b="7543"/>
          <a:stretch/>
        </p:blipFill>
        <p:spPr>
          <a:xfrm>
            <a:off x="10752869" y="0"/>
            <a:ext cx="1412124" cy="49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Apropiación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275635" y="1958361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Foro radial sobre el resultado de rendición de cuentas.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didácticos con resultados de la rendición de cuentas.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75635" y="2720544"/>
            <a:ext cx="656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Cartilla de sistematización de la información con lenguaje de fácil comprensión.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Plegable resumen de la información.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especial sobre rendición de cuentas en prensa regional.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5635" y="4497055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televisivos didácticos.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Programa especial sobre rendición de cuentas.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275635" y="5412446"/>
            <a:ext cx="6562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Actualización constante vínculo en página web.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virtual de los resultados, materiales y cartillas de la rendición de cuentas.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Actualización constante de espacios en redes sociales y sistematización de las interacciones generadas. 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222" r="30138" b="8074"/>
          <a:stretch/>
        </p:blipFill>
        <p:spPr>
          <a:xfrm>
            <a:off x="3881915" y="694481"/>
            <a:ext cx="4486575" cy="61635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710" y="133264"/>
            <a:ext cx="7157013" cy="705745"/>
          </a:xfrm>
        </p:spPr>
        <p:txBody>
          <a:bodyPr>
            <a:normAutofit/>
          </a:bodyPr>
          <a:lstStyle/>
          <a:p>
            <a:r>
              <a:rPr lang="es-CO" dirty="0" smtClean="0">
                <a:latin typeface="Exotc350 Bd BT" panose="04030805050B02020A03" pitchFamily="82" charset="0"/>
              </a:rPr>
              <a:t>Gracias paisanos y paisanas!!!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808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329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Fases del Proceso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>
          <a:xfrm>
            <a:off x="3240911" y="4363656"/>
            <a:ext cx="5590573" cy="249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r="44548" b="73021"/>
          <a:stretch/>
        </p:blipFill>
        <p:spPr>
          <a:xfrm>
            <a:off x="9861630" y="365125"/>
            <a:ext cx="1828801" cy="13179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2635170" y="1024113"/>
            <a:ext cx="6921660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292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Objetivos</a:t>
            </a:r>
            <a:endParaRPr lang="es-CO" dirty="0">
              <a:latin typeface="Exotc350 Bd BT" panose="04030805050B02020A03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latin typeface="Franklin Gothic Book" panose="020B0503020102020204" pitchFamily="34" charset="0"/>
              </a:rPr>
              <a:t>Visibilizar los avances y resultados de la gestión institucional con el fin de mantener informados a los ciudadanos y  ciudadanas</a:t>
            </a:r>
            <a:r>
              <a:rPr lang="es-CO" dirty="0" smtClean="0">
                <a:latin typeface="Franklin Gothic Book" panose="020B0503020102020204" pitchFamily="34" charset="0"/>
              </a:rPr>
              <a:t>.</a:t>
            </a:r>
          </a:p>
          <a:p>
            <a:pPr marL="0" indent="0">
              <a:buNone/>
            </a:pPr>
            <a:endParaRPr lang="es-CO" dirty="0">
              <a:latin typeface="Franklin Gothic Book" panose="020B0503020102020204" pitchFamily="34" charset="0"/>
            </a:endParaRPr>
          </a:p>
          <a:p>
            <a:r>
              <a:rPr lang="es-CO" dirty="0">
                <a:latin typeface="Franklin Gothic Book" panose="020B0503020102020204" pitchFamily="34" charset="0"/>
              </a:rPr>
              <a:t>Facilitar canales </a:t>
            </a:r>
            <a:r>
              <a:rPr lang="es-CO" dirty="0" smtClean="0">
                <a:latin typeface="Franklin Gothic Book" panose="020B0503020102020204" pitchFamily="34" charset="0"/>
              </a:rPr>
              <a:t>y lenguajes para </a:t>
            </a:r>
            <a:r>
              <a:rPr lang="es-CO" dirty="0">
                <a:latin typeface="Franklin Gothic Book" panose="020B0503020102020204" pitchFamily="34" charset="0"/>
              </a:rPr>
              <a:t>la interlocución entre la entidad, la ciudadanía en general y las organizaciones sociales o los grupos de interés.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6"/>
          <a:stretch/>
        </p:blipFill>
        <p:spPr>
          <a:xfrm>
            <a:off x="2926022" y="4386805"/>
            <a:ext cx="6599942" cy="22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7329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Fases del Proceso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>
          <a:xfrm>
            <a:off x="3240911" y="4363656"/>
            <a:ext cx="5590573" cy="24943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r="44548" b="73021"/>
          <a:stretch/>
        </p:blipFill>
        <p:spPr>
          <a:xfrm>
            <a:off x="9861630" y="365125"/>
            <a:ext cx="1828801" cy="13179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2575367" y="1024113"/>
            <a:ext cx="6921660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30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46894"/>
            <a:ext cx="10515600" cy="4351338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Franklin Gothic Book" panose="020B0503020102020204" pitchFamily="34" charset="0"/>
              </a:rPr>
              <a:t>Principio de un Estado Democrático: implica la existencia de una ciudadanía pensante y actuante, informada e interesada por la cosa pública, y ello solo es posible si se tienden canales de comunicación entre los gobernantes y los gobernados. </a:t>
            </a:r>
          </a:p>
          <a:p>
            <a:pPr marL="0" indent="0">
              <a:buNone/>
            </a:pPr>
            <a:endParaRPr lang="es-CO" sz="1200" dirty="0" smtClean="0">
              <a:latin typeface="Franklin Gothic Book" panose="020B0503020102020204" pitchFamily="34" charset="0"/>
            </a:endParaRPr>
          </a:p>
          <a:p>
            <a:r>
              <a:rPr lang="es-CO" sz="2400" dirty="0">
                <a:latin typeface="Franklin Gothic Book" panose="020B0503020102020204" pitchFamily="34" charset="0"/>
              </a:rPr>
              <a:t>A</a:t>
            </a:r>
            <a:r>
              <a:rPr lang="es-CO" sz="2400" dirty="0" smtClean="0">
                <a:latin typeface="Franklin Gothic Book" panose="020B0503020102020204" pitchFamily="34" charset="0"/>
              </a:rPr>
              <a:t>rtículo 209 de la Constitución: “La función administrativa está al servicio de los intereses generales y se desarrolla con fundamento en los principios de igualdad, moralidad, eficacia, economía, celeridad, imparcialidad, y </a:t>
            </a:r>
            <a:r>
              <a:rPr lang="es-CO" sz="2400" i="1" u="sng" dirty="0" smtClean="0">
                <a:latin typeface="Franklin Gothic Book" panose="020B0503020102020204" pitchFamily="34" charset="0"/>
              </a:rPr>
              <a:t>publicidad</a:t>
            </a:r>
            <a:r>
              <a:rPr lang="es-CO" sz="2400" dirty="0" smtClean="0">
                <a:latin typeface="Franklin Gothic Book" panose="020B0503020102020204" pitchFamily="34" charset="0"/>
              </a:rPr>
              <a:t>, mediante la descentralización, la delegación y la desconcentración de funciones...” </a:t>
            </a:r>
            <a:endParaRPr lang="es-CO" sz="2400" dirty="0">
              <a:latin typeface="Franklin Gothic Book" panose="020B0503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87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Exotc350 Bd BT" panose="04030805050B02020A03" pitchFamily="82" charset="0"/>
              </a:rPr>
              <a:t>Marco Jurídico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72" y="4257416"/>
            <a:ext cx="6497256" cy="28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1170" y="1142716"/>
            <a:ext cx="10242630" cy="3197784"/>
          </a:xfrm>
        </p:spPr>
        <p:txBody>
          <a:bodyPr>
            <a:normAutofit/>
          </a:bodyPr>
          <a:lstStyle/>
          <a:p>
            <a:pPr algn="ctr"/>
            <a:r>
              <a:rPr lang="es-CO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“...Si el desempeño del poder en los distintos ámbitos del Estado, fuera clandestino y secreto, no sería posible que el ciudadano pudiera “participar en la conformación, ejercicio y control del poder político” (C.P. art. 40) La publicidad de las funciones públicas (C.P. art. 209), es la condición esencial del funcionamiento adecuado de la democracia y del estado de derecho; sin ella, sus instituciones mutan de naturaleza y dejan de existir como 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tales” (</a:t>
            </a:r>
            <a:r>
              <a:rPr lang="es-CO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Sent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C –038/96).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873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Exotc350 Bd BT" panose="04030805050B02020A03" pitchFamily="82" charset="0"/>
              </a:rPr>
              <a:t>Marco Jurídico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4204939"/>
            <a:ext cx="6971818" cy="27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6225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Niveles de la comunicación Pública</a:t>
            </a:r>
            <a:endParaRPr lang="es-CO" dirty="0">
              <a:latin typeface="Exotc350 Bd BT" panose="04030805050B02020A03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4771"/>
            <a:ext cx="10515600" cy="4031165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latin typeface="Franklin Gothic Book" panose="020B0503020102020204" pitchFamily="34" charset="0"/>
              </a:rPr>
              <a:t>Información: </a:t>
            </a:r>
            <a:r>
              <a:rPr lang="es-CO" sz="2000" dirty="0" smtClean="0">
                <a:latin typeface="Franklin Gothic Book" panose="020B0503020102020204" pitchFamily="34" charset="0"/>
              </a:rPr>
              <a:t>capacidad de informar y reconocimiento de la necesidad de ser informado, cuyo instrumento básico es la noticia. </a:t>
            </a:r>
          </a:p>
          <a:p>
            <a:r>
              <a:rPr lang="es-CO" sz="2000" b="1" dirty="0" smtClean="0">
                <a:latin typeface="Franklin Gothic Book" panose="020B0503020102020204" pitchFamily="34" charset="0"/>
              </a:rPr>
              <a:t>Consulta: </a:t>
            </a:r>
            <a:r>
              <a:rPr lang="es-CO" sz="2000" dirty="0" smtClean="0">
                <a:latin typeface="Franklin Gothic Book" panose="020B0503020102020204" pitchFamily="34" charset="0"/>
              </a:rPr>
              <a:t>capacidad de consultar y disponibilidad a ser consultado a través de instrumentos como la entrevista, la encuesta, los grupos focales, las mesas consultivas de trabajo o los sondeos de opinión. </a:t>
            </a:r>
          </a:p>
          <a:p>
            <a:r>
              <a:rPr lang="es-CO" sz="2000" b="1" dirty="0" smtClean="0">
                <a:latin typeface="Franklin Gothic Book" panose="020B0503020102020204" pitchFamily="34" charset="0"/>
              </a:rPr>
              <a:t>Deliberación: </a:t>
            </a:r>
            <a:r>
              <a:rPr lang="es-CO" sz="2000" dirty="0" smtClean="0">
                <a:latin typeface="Franklin Gothic Book" panose="020B0503020102020204" pitchFamily="34" charset="0"/>
              </a:rPr>
              <a:t>capacidad de deliberar y disposición a reconocer los argumentos del otro en escenarios como foros, conversatorios o paneles, el debate público o la discusión de grupo. </a:t>
            </a:r>
          </a:p>
          <a:p>
            <a:r>
              <a:rPr lang="es-CO" sz="2000" b="1" dirty="0" smtClean="0">
                <a:latin typeface="Franklin Gothic Book" panose="020B0503020102020204" pitchFamily="34" charset="0"/>
              </a:rPr>
              <a:t>Concertación: </a:t>
            </a:r>
            <a:r>
              <a:rPr lang="es-CO" sz="2000" dirty="0" smtClean="0">
                <a:latin typeface="Franklin Gothic Book" panose="020B0503020102020204" pitchFamily="34" charset="0"/>
              </a:rPr>
              <a:t>capacidad de concertar y disposición a negociar los propios intereses en mesas de concertación o de negociación. </a:t>
            </a:r>
          </a:p>
          <a:p>
            <a:r>
              <a:rPr lang="es-CO" sz="2000" b="1" dirty="0" smtClean="0">
                <a:latin typeface="Franklin Gothic Book" panose="020B0503020102020204" pitchFamily="34" charset="0"/>
              </a:rPr>
              <a:t>Corresponsabilidad: </a:t>
            </a:r>
            <a:r>
              <a:rPr lang="es-CO" sz="2000" dirty="0" smtClean="0">
                <a:latin typeface="Franklin Gothic Book" panose="020B0503020102020204" pitchFamily="34" charset="0"/>
              </a:rPr>
              <a:t>capacidad de asumir compromisos en forma corresponsable, mediante la gestión conjunta o participada. </a:t>
            </a:r>
            <a:endParaRPr lang="es-CO" sz="2000" dirty="0">
              <a:latin typeface="Franklin Gothic Book" panose="020B0503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9" b="414"/>
          <a:stretch/>
        </p:blipFill>
        <p:spPr>
          <a:xfrm>
            <a:off x="3749753" y="5180733"/>
            <a:ext cx="4771691" cy="16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2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906"/>
            <a:ext cx="10515600" cy="1325563"/>
          </a:xfrm>
        </p:spPr>
        <p:txBody>
          <a:bodyPr/>
          <a:lstStyle/>
          <a:p>
            <a:r>
              <a:rPr lang="es-CO" dirty="0" smtClean="0">
                <a:latin typeface="Exotc350 Bd BT" panose="04030805050B02020A03" pitchFamily="82" charset="0"/>
              </a:rPr>
              <a:t>Ejes de trabajo</a:t>
            </a:r>
            <a:endParaRPr lang="es-CO" dirty="0"/>
          </a:p>
        </p:txBody>
      </p:sp>
      <p:sp>
        <p:nvSpPr>
          <p:cNvPr id="5" name="Rectángulo redondeado 4"/>
          <p:cNvSpPr/>
          <p:nvPr/>
        </p:nvSpPr>
        <p:spPr>
          <a:xfrm>
            <a:off x="2095018" y="1226913"/>
            <a:ext cx="2708476" cy="1412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Acceso a la información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500395" y="1226913"/>
            <a:ext cx="2708476" cy="1412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Divulgación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896091" y="3379805"/>
            <a:ext cx="2708476" cy="1412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Apropiación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8" name="Flecha curvada hacia abajo 7"/>
          <p:cNvSpPr/>
          <p:nvPr/>
        </p:nvSpPr>
        <p:spPr>
          <a:xfrm>
            <a:off x="5197033" y="1331087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8707071">
            <a:off x="7905509" y="3416867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0" name="Flecha curvada hacia abajo 9"/>
          <p:cNvSpPr/>
          <p:nvPr/>
        </p:nvSpPr>
        <p:spPr>
          <a:xfrm rot="13188637">
            <a:off x="2500132" y="3375833"/>
            <a:ext cx="1898248" cy="9144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3" b="31768"/>
          <a:stretch/>
        </p:blipFill>
        <p:spPr>
          <a:xfrm>
            <a:off x="3096266" y="4776790"/>
            <a:ext cx="5999467" cy="20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4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sp>
        <p:nvSpPr>
          <p:cNvPr id="4" name="Rectángulo redondeado 3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Acceso a la información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75635" y="1969537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el programa institucional.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radiales didácticos.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75635" y="3058483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Cartilla didáctica sobre la importancia de la rendición de cuentas.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Plegables, volantes.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22194" y="4493490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el programa institucional.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Cubrimiento de eventos.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89643" y="5688521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Sección de rendición de cuentas en página web.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Diseñar una aplicación que permita a los ciudadanos y ciudadanas el acceso fácil a la información. 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2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54560"/>
          <a:stretch/>
        </p:blipFill>
        <p:spPr>
          <a:xfrm>
            <a:off x="0" y="0"/>
            <a:ext cx="1967697" cy="6014358"/>
          </a:xfr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r="9175"/>
          <a:stretch/>
        </p:blipFill>
        <p:spPr>
          <a:xfrm>
            <a:off x="9838481" y="254637"/>
            <a:ext cx="2353519" cy="5673860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548851" y="254637"/>
            <a:ext cx="2708476" cy="1412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Divulgación de la información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1921398"/>
            <a:ext cx="1079039" cy="7202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11" y="2908145"/>
            <a:ext cx="952521" cy="11021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7" y="4276760"/>
            <a:ext cx="1232336" cy="10869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2" y="5630169"/>
            <a:ext cx="987705" cy="95017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75635" y="1901526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Taller regional con periodistas sobre rendición pública de cuentas.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Perifoneo invitando a la rendición de cuentas.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275635" y="3028588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Publicación de artículos en periódicos regionales.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Carteleras didácticas.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Boletines y ruedas de prensa. </a:t>
            </a:r>
            <a:endParaRPr lang="es-CO" dirty="0">
              <a:latin typeface="Franklin Gothic Book" panose="020B0503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22194" y="4497054"/>
            <a:ext cx="656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Spots televisivos didácticos. 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Programa especial sobre rendición de cuentas.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89643" y="5688521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Boletines virtuales.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Estrategia de correo electrónico.</a:t>
            </a: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Franklin Gothic Book" panose="020B0503020102020204" pitchFamily="34" charset="0"/>
              </a:rPr>
              <a:t>Implementación y manejo de cuentas en redes sociales.</a:t>
            </a:r>
            <a:endParaRPr lang="es-CO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8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656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Exotc350 Bd BT</vt:lpstr>
      <vt:lpstr>Franklin Gothic Book</vt:lpstr>
      <vt:lpstr>Tema de Office</vt:lpstr>
      <vt:lpstr>Rendición Pública de Cuentas sobre Garantía de Derechos de Primera Infancia, Infancia, Adolescencia y Juventud</vt:lpstr>
      <vt:lpstr>Objetivos</vt:lpstr>
      <vt:lpstr>Fases del Proceso</vt:lpstr>
      <vt:lpstr>Presentación de PowerPoint</vt:lpstr>
      <vt:lpstr>Presentación de PowerPoint</vt:lpstr>
      <vt:lpstr>Niveles de la comunicación Pública</vt:lpstr>
      <vt:lpstr>Ejes de trabajo</vt:lpstr>
      <vt:lpstr>Presentación de PowerPoint</vt:lpstr>
      <vt:lpstr>Presentación de PowerPoint</vt:lpstr>
      <vt:lpstr>Presentación de PowerPoint</vt:lpstr>
      <vt:lpstr>Gracias paisanos y paisanas!!!</vt:lpstr>
      <vt:lpstr>Fases del Proceso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Pública de Cuentas sobre Garantía de Derechos de Primera Infancia, Infancia, Adolescencia y Juventud</dc:title>
  <dc:creator>Manuel Ruiz Parra</dc:creator>
  <cp:lastModifiedBy>Usuario</cp:lastModifiedBy>
  <cp:revision>17</cp:revision>
  <dcterms:created xsi:type="dcterms:W3CDTF">2015-05-14T03:43:39Z</dcterms:created>
  <dcterms:modified xsi:type="dcterms:W3CDTF">2015-05-22T19:47:02Z</dcterms:modified>
</cp:coreProperties>
</file>